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75" r:id="rId3"/>
    <p:sldId id="279" r:id="rId4"/>
    <p:sldId id="278" r:id="rId5"/>
    <p:sldId id="281" r:id="rId6"/>
    <p:sldId id="280" r:id="rId7"/>
    <p:sldId id="263" r:id="rId8"/>
    <p:sldId id="282" r:id="rId9"/>
    <p:sldId id="305" r:id="rId10"/>
    <p:sldId id="306" r:id="rId11"/>
    <p:sldId id="307" r:id="rId12"/>
    <p:sldId id="308" r:id="rId13"/>
    <p:sldId id="312" r:id="rId14"/>
    <p:sldId id="293" r:id="rId15"/>
    <p:sldId id="283" r:id="rId16"/>
    <p:sldId id="284" r:id="rId17"/>
    <p:sldId id="285" r:id="rId18"/>
    <p:sldId id="309" r:id="rId19"/>
    <p:sldId id="310" r:id="rId20"/>
    <p:sldId id="311" r:id="rId21"/>
    <p:sldId id="296" r:id="rId22"/>
    <p:sldId id="286" r:id="rId23"/>
    <p:sldId id="301" r:id="rId24"/>
    <p:sldId id="302" r:id="rId25"/>
    <p:sldId id="303" r:id="rId26"/>
    <p:sldId id="287" r:id="rId27"/>
    <p:sldId id="289" r:id="rId28"/>
    <p:sldId id="290" r:id="rId29"/>
    <p:sldId id="304" r:id="rId30"/>
    <p:sldId id="27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autoAdjust="0"/>
    <p:restoredTop sz="94660"/>
  </p:normalViewPr>
  <p:slideViewPr>
    <p:cSldViewPr snapToGrid="0">
      <p:cViewPr varScale="1">
        <p:scale>
          <a:sx n="73" d="100"/>
          <a:sy n="73" d="100"/>
        </p:scale>
        <p:origin x="630" y="78"/>
      </p:cViewPr>
      <p:guideLst>
        <p:guide orient="horz" pos="2160"/>
        <p:guide pos="3840"/>
      </p:guideLst>
    </p:cSldViewPr>
  </p:slideViewPr>
  <p:notesTextViewPr>
    <p:cViewPr>
      <p:scale>
        <a:sx n="1" d="1"/>
        <a:sy n="1" d="1"/>
      </p:scale>
      <p:origin x="0" y="0"/>
    </p:cViewPr>
  </p:notesTextViewPr>
  <p:sorterViewPr>
    <p:cViewPr varScale="1">
      <p:scale>
        <a:sx n="1" d="1"/>
        <a:sy n="1" d="1"/>
      </p:scale>
      <p:origin x="0" y="-54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p>
            <a:fld id="{AC37F867-E52F-4A5E-9D56-1C83C88C8D0D}" type="datetimeFigureOut">
              <a:rPr lang="en-US" smtClean="0"/>
              <a:pPr/>
              <a:t>1/23/2023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990DCF77-7180-431A-A2BE-AD0374CC25A8}" type="slidenum">
              <a:rPr lang="en-US" smtClean="0"/>
              <a:pPr/>
              <a:t>‹Nº›</a:t>
            </a:fld>
            <a:endParaRPr lang="en-US"/>
          </a:p>
        </p:txBody>
      </p:sp>
    </p:spTree>
    <p:extLst>
      <p:ext uri="{BB962C8B-B14F-4D97-AF65-F5344CB8AC3E}">
        <p14:creationId xmlns:p14="http://schemas.microsoft.com/office/powerpoint/2010/main" val="3130856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AC37F867-E52F-4A5E-9D56-1C83C88C8D0D}" type="datetimeFigureOut">
              <a:rPr lang="en-US" smtClean="0"/>
              <a:pPr/>
              <a:t>1/23/2023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990DCF77-7180-431A-A2BE-AD0374CC25A8}" type="slidenum">
              <a:rPr lang="en-US" smtClean="0"/>
              <a:pPr/>
              <a:t>‹Nº›</a:t>
            </a:fld>
            <a:endParaRPr lang="en-US"/>
          </a:p>
        </p:txBody>
      </p:sp>
    </p:spTree>
    <p:extLst>
      <p:ext uri="{BB962C8B-B14F-4D97-AF65-F5344CB8AC3E}">
        <p14:creationId xmlns:p14="http://schemas.microsoft.com/office/powerpoint/2010/main" val="3810681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AC37F867-E52F-4A5E-9D56-1C83C88C8D0D}" type="datetimeFigureOut">
              <a:rPr lang="en-US" smtClean="0"/>
              <a:pPr/>
              <a:t>1/23/2023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990DCF77-7180-431A-A2BE-AD0374CC25A8}" type="slidenum">
              <a:rPr lang="en-US" smtClean="0"/>
              <a:pPr/>
              <a:t>‹Nº›</a:t>
            </a:fld>
            <a:endParaRPr lang="en-US"/>
          </a:p>
        </p:txBody>
      </p:sp>
    </p:spTree>
    <p:extLst>
      <p:ext uri="{BB962C8B-B14F-4D97-AF65-F5344CB8AC3E}">
        <p14:creationId xmlns:p14="http://schemas.microsoft.com/office/powerpoint/2010/main" val="266469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AC37F867-E52F-4A5E-9D56-1C83C88C8D0D}" type="datetimeFigureOut">
              <a:rPr lang="en-US" smtClean="0"/>
              <a:pPr/>
              <a:t>1/23/2023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990DCF77-7180-431A-A2BE-AD0374CC25A8}" type="slidenum">
              <a:rPr lang="en-US" smtClean="0"/>
              <a:pPr/>
              <a:t>‹Nº›</a:t>
            </a:fld>
            <a:endParaRPr lang="en-US"/>
          </a:p>
        </p:txBody>
      </p:sp>
    </p:spTree>
    <p:extLst>
      <p:ext uri="{BB962C8B-B14F-4D97-AF65-F5344CB8AC3E}">
        <p14:creationId xmlns:p14="http://schemas.microsoft.com/office/powerpoint/2010/main" val="2665638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AC37F867-E52F-4A5E-9D56-1C83C88C8D0D}" type="datetimeFigureOut">
              <a:rPr lang="en-US" smtClean="0"/>
              <a:pPr/>
              <a:t>1/23/2023</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990DCF77-7180-431A-A2BE-AD0374CC25A8}" type="slidenum">
              <a:rPr lang="en-US" smtClean="0"/>
              <a:pPr/>
              <a:t>‹Nº›</a:t>
            </a:fld>
            <a:endParaRPr lang="en-US"/>
          </a:p>
        </p:txBody>
      </p:sp>
    </p:spTree>
    <p:extLst>
      <p:ext uri="{BB962C8B-B14F-4D97-AF65-F5344CB8AC3E}">
        <p14:creationId xmlns:p14="http://schemas.microsoft.com/office/powerpoint/2010/main" val="3668230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AC37F867-E52F-4A5E-9D56-1C83C88C8D0D}" type="datetimeFigureOut">
              <a:rPr lang="en-US" smtClean="0"/>
              <a:pPr/>
              <a:t>1/23/2023</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990DCF77-7180-431A-A2BE-AD0374CC25A8}" type="slidenum">
              <a:rPr lang="en-US" smtClean="0"/>
              <a:pPr/>
              <a:t>‹Nº›</a:t>
            </a:fld>
            <a:endParaRPr lang="en-US"/>
          </a:p>
        </p:txBody>
      </p:sp>
    </p:spTree>
    <p:extLst>
      <p:ext uri="{BB962C8B-B14F-4D97-AF65-F5344CB8AC3E}">
        <p14:creationId xmlns:p14="http://schemas.microsoft.com/office/powerpoint/2010/main" val="592640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AC37F867-E52F-4A5E-9D56-1C83C88C8D0D}" type="datetimeFigureOut">
              <a:rPr lang="en-US" smtClean="0"/>
              <a:pPr/>
              <a:t>1/23/2023</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990DCF77-7180-431A-A2BE-AD0374CC25A8}" type="slidenum">
              <a:rPr lang="en-US" smtClean="0"/>
              <a:pPr/>
              <a:t>‹Nº›</a:t>
            </a:fld>
            <a:endParaRPr lang="en-US"/>
          </a:p>
        </p:txBody>
      </p:sp>
    </p:spTree>
    <p:extLst>
      <p:ext uri="{BB962C8B-B14F-4D97-AF65-F5344CB8AC3E}">
        <p14:creationId xmlns:p14="http://schemas.microsoft.com/office/powerpoint/2010/main" val="2063201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AC37F867-E52F-4A5E-9D56-1C83C88C8D0D}" type="datetimeFigureOut">
              <a:rPr lang="en-US" smtClean="0"/>
              <a:pPr/>
              <a:t>1/23/2023</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990DCF77-7180-431A-A2BE-AD0374CC25A8}" type="slidenum">
              <a:rPr lang="en-US" smtClean="0"/>
              <a:pPr/>
              <a:t>‹Nº›</a:t>
            </a:fld>
            <a:endParaRPr lang="en-US"/>
          </a:p>
        </p:txBody>
      </p:sp>
    </p:spTree>
    <p:extLst>
      <p:ext uri="{BB962C8B-B14F-4D97-AF65-F5344CB8AC3E}">
        <p14:creationId xmlns:p14="http://schemas.microsoft.com/office/powerpoint/2010/main" val="2164491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C37F867-E52F-4A5E-9D56-1C83C88C8D0D}" type="datetimeFigureOut">
              <a:rPr lang="en-US" smtClean="0"/>
              <a:pPr/>
              <a:t>1/23/2023</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990DCF77-7180-431A-A2BE-AD0374CC25A8}" type="slidenum">
              <a:rPr lang="en-US" smtClean="0"/>
              <a:pPr/>
              <a:t>‹Nº›</a:t>
            </a:fld>
            <a:endParaRPr lang="en-US"/>
          </a:p>
        </p:txBody>
      </p:sp>
    </p:spTree>
    <p:extLst>
      <p:ext uri="{BB962C8B-B14F-4D97-AF65-F5344CB8AC3E}">
        <p14:creationId xmlns:p14="http://schemas.microsoft.com/office/powerpoint/2010/main" val="1410064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AC37F867-E52F-4A5E-9D56-1C83C88C8D0D}" type="datetimeFigureOut">
              <a:rPr lang="en-US" smtClean="0"/>
              <a:pPr/>
              <a:t>1/23/2023</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990DCF77-7180-431A-A2BE-AD0374CC25A8}" type="slidenum">
              <a:rPr lang="en-US" smtClean="0"/>
              <a:pPr/>
              <a:t>‹Nº›</a:t>
            </a:fld>
            <a:endParaRPr lang="en-US"/>
          </a:p>
        </p:txBody>
      </p:sp>
    </p:spTree>
    <p:extLst>
      <p:ext uri="{BB962C8B-B14F-4D97-AF65-F5344CB8AC3E}">
        <p14:creationId xmlns:p14="http://schemas.microsoft.com/office/powerpoint/2010/main" val="169068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AC37F867-E52F-4A5E-9D56-1C83C88C8D0D}" type="datetimeFigureOut">
              <a:rPr lang="en-US" smtClean="0"/>
              <a:pPr/>
              <a:t>1/23/2023</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990DCF77-7180-431A-A2BE-AD0374CC25A8}" type="slidenum">
              <a:rPr lang="en-US" smtClean="0"/>
              <a:pPr/>
              <a:t>‹Nº›</a:t>
            </a:fld>
            <a:endParaRPr lang="en-US"/>
          </a:p>
        </p:txBody>
      </p:sp>
    </p:spTree>
    <p:extLst>
      <p:ext uri="{BB962C8B-B14F-4D97-AF65-F5344CB8AC3E}">
        <p14:creationId xmlns:p14="http://schemas.microsoft.com/office/powerpoint/2010/main" val="3528896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37F867-E52F-4A5E-9D56-1C83C88C8D0D}" type="datetimeFigureOut">
              <a:rPr lang="en-US" smtClean="0"/>
              <a:pPr/>
              <a:t>1/23/2023</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0DCF77-7180-431A-A2BE-AD0374CC25A8}" type="slidenum">
              <a:rPr lang="en-US" smtClean="0"/>
              <a:pPr/>
              <a:t>‹Nº›</a:t>
            </a:fld>
            <a:endParaRPr lang="en-US"/>
          </a:p>
        </p:txBody>
      </p:sp>
    </p:spTree>
    <p:extLst>
      <p:ext uri="{BB962C8B-B14F-4D97-AF65-F5344CB8AC3E}">
        <p14:creationId xmlns:p14="http://schemas.microsoft.com/office/powerpoint/2010/main" val="3082034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hyperlink" Target="mailto:mejoramientosmc@gmail.com" TargetMode="External"/><Relationship Id="rId4" Type="http://schemas.openxmlformats.org/officeDocument/2006/relationships/hyperlink" Target="mailto:Info@mejoramientointegrado.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892969"/>
            <a:ext cx="9144000" cy="1905752"/>
          </a:xfrm>
        </p:spPr>
        <p:txBody>
          <a:bodyPr>
            <a:normAutofit/>
          </a:bodyPr>
          <a:lstStyle/>
          <a:p>
            <a:r>
              <a:rPr lang="es-ES" sz="4400" dirty="0">
                <a:latin typeface="Tahoma" panose="020B0604030504040204" pitchFamily="34" charset="0"/>
                <a:ea typeface="Tahoma" panose="020B0604030504040204" pitchFamily="34" charset="0"/>
                <a:cs typeface="Tahoma" panose="020B0604030504040204" pitchFamily="34" charset="0"/>
              </a:rPr>
              <a:t>EVIDENCIAS DE POLITICA DE PARTIPACION SOCIAL</a:t>
            </a:r>
            <a:br>
              <a:rPr lang="es-ES" sz="4400" dirty="0">
                <a:latin typeface="Tahoma" panose="020B0604030504040204" pitchFamily="34" charset="0"/>
                <a:ea typeface="Tahoma" panose="020B0604030504040204" pitchFamily="34" charset="0"/>
                <a:cs typeface="Tahoma" panose="020B0604030504040204" pitchFamily="34" charset="0"/>
              </a:rPr>
            </a:br>
            <a:r>
              <a:rPr lang="es-ES" sz="4400" dirty="0">
                <a:latin typeface="Tahoma" panose="020B0604030504040204" pitchFamily="34" charset="0"/>
                <a:ea typeface="Tahoma" panose="020B0604030504040204" pitchFamily="34" charset="0"/>
                <a:cs typeface="Tahoma" panose="020B0604030504040204" pitchFamily="34" charset="0"/>
              </a:rPr>
              <a:t>Resolución 2063 de 2017</a:t>
            </a:r>
            <a:endParaRPr lang="en-US" sz="4400" dirty="0">
              <a:latin typeface="Tahoma" panose="020B0604030504040204" pitchFamily="34" charset="0"/>
              <a:ea typeface="Tahoma" panose="020B0604030504040204" pitchFamily="34" charset="0"/>
              <a:cs typeface="Tahoma" panose="020B0604030504040204" pitchFamily="34" charset="0"/>
            </a:endParaRPr>
          </a:p>
        </p:txBody>
      </p:sp>
      <p:sp>
        <p:nvSpPr>
          <p:cNvPr id="3" name="Subtítulo 2"/>
          <p:cNvSpPr>
            <a:spLocks noGrp="1"/>
          </p:cNvSpPr>
          <p:nvPr>
            <p:ph type="subTitle" idx="1"/>
          </p:nvPr>
        </p:nvSpPr>
        <p:spPr>
          <a:xfrm>
            <a:off x="1524000" y="3933431"/>
            <a:ext cx="9144000" cy="1655762"/>
          </a:xfrm>
        </p:spPr>
        <p:txBody>
          <a:bodyPr>
            <a:normAutofit fontScale="40000" lnSpcReduction="20000"/>
          </a:bodyPr>
          <a:lstStyle/>
          <a:p>
            <a:endParaRPr lang="es-ES" b="1" dirty="0"/>
          </a:p>
          <a:p>
            <a:r>
              <a:rPr lang="es-419" sz="6000" dirty="0">
                <a:latin typeface="Tahoma" panose="020B0604030504040204" pitchFamily="34" charset="0"/>
                <a:ea typeface="Tahoma" panose="020B0604030504040204" pitchFamily="34" charset="0"/>
                <a:cs typeface="Tahoma" panose="020B0604030504040204" pitchFamily="34" charset="0"/>
              </a:rPr>
              <a:t>CENTRO CITODIAGNÓSTICO GINECOLÓGICO DE ANTIOQUIA </a:t>
            </a:r>
          </a:p>
          <a:p>
            <a:r>
              <a:rPr lang="es-419" sz="6000" dirty="0">
                <a:latin typeface="Tahoma" panose="020B0604030504040204" pitchFamily="34" charset="0"/>
                <a:ea typeface="Tahoma" panose="020B0604030504040204" pitchFamily="34" charset="0"/>
                <a:cs typeface="Tahoma" panose="020B0604030504040204" pitchFamily="34" charset="0"/>
              </a:rPr>
              <a:t>Nit 811001875-04</a:t>
            </a:r>
            <a:endParaRPr lang="es-ES" sz="6000" dirty="0">
              <a:latin typeface="Tahoma" panose="020B0604030504040204" pitchFamily="34" charset="0"/>
              <a:ea typeface="Tahoma" panose="020B0604030504040204" pitchFamily="34" charset="0"/>
              <a:cs typeface="Tahoma" panose="020B0604030504040204" pitchFamily="34" charset="0"/>
            </a:endParaRPr>
          </a:p>
          <a:p>
            <a:r>
              <a:rPr lang="es-ES" sz="6000">
                <a:latin typeface="Tahoma" panose="020B0604030504040204" pitchFamily="34" charset="0"/>
                <a:ea typeface="Tahoma" panose="020B0604030504040204" pitchFamily="34" charset="0"/>
                <a:cs typeface="Tahoma" panose="020B0604030504040204" pitchFamily="34" charset="0"/>
              </a:rPr>
              <a:t>Año 2022</a:t>
            </a:r>
            <a:endParaRPr lang="en-US" sz="6000" dirty="0">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Presentació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1918" y="207962"/>
            <a:ext cx="2068061" cy="1550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2195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a:stretch>
            <a:fillRect/>
          </a:stretch>
        </p:blipFill>
        <p:spPr>
          <a:xfrm>
            <a:off x="1361831" y="2401012"/>
            <a:ext cx="9468337" cy="3200564"/>
          </a:xfrm>
          <a:prstGeom prst="rect">
            <a:avLst/>
          </a:prstGeom>
        </p:spPr>
      </p:pic>
    </p:spTree>
    <p:extLst>
      <p:ext uri="{BB962C8B-B14F-4D97-AF65-F5344CB8AC3E}">
        <p14:creationId xmlns:p14="http://schemas.microsoft.com/office/powerpoint/2010/main" val="1672265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a:stretch>
            <a:fillRect/>
          </a:stretch>
        </p:blipFill>
        <p:spPr>
          <a:xfrm>
            <a:off x="1342780" y="2454989"/>
            <a:ext cx="9506439" cy="3092609"/>
          </a:xfrm>
          <a:prstGeom prst="rect">
            <a:avLst/>
          </a:prstGeom>
        </p:spPr>
      </p:pic>
    </p:spTree>
    <p:extLst>
      <p:ext uri="{BB962C8B-B14F-4D97-AF65-F5344CB8AC3E}">
        <p14:creationId xmlns:p14="http://schemas.microsoft.com/office/powerpoint/2010/main" val="2499200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2000" b="1" dirty="0"/>
              <a:t>Dando continuidad al acercamiento en los grupos de interés, y en la mejora continua de la fase preanalítica de la tamización de cáncer de cuello uterino el día 12 </a:t>
            </a:r>
            <a:r>
              <a:rPr lang="es-ES" sz="2000" b="1"/>
              <a:t>de septiembre 2022,  </a:t>
            </a:r>
            <a:r>
              <a:rPr lang="es-ES" sz="2000" b="1" dirty="0"/>
              <a:t>se hizo charla virtual con estudiantes de último semestre de medicina de la universidad Pontificia Bolivariana:</a:t>
            </a:r>
            <a:br>
              <a:rPr lang="es-ES" sz="2000" b="1" dirty="0"/>
            </a:br>
            <a:endParaRPr lang="es-ES" sz="2000" b="1" dirty="0"/>
          </a:p>
        </p:txBody>
      </p:sp>
      <p:pic>
        <p:nvPicPr>
          <p:cNvPr id="4" name="Marcador de contenido 3"/>
          <p:cNvPicPr>
            <a:picLocks noGrp="1" noChangeAspect="1"/>
          </p:cNvPicPr>
          <p:nvPr>
            <p:ph idx="1"/>
          </p:nvPr>
        </p:nvPicPr>
        <p:blipFill>
          <a:blip r:embed="rId2"/>
          <a:stretch>
            <a:fillRect/>
          </a:stretch>
        </p:blipFill>
        <p:spPr>
          <a:xfrm>
            <a:off x="3559044" y="2131123"/>
            <a:ext cx="5073911" cy="3740342"/>
          </a:xfrm>
          <a:prstGeom prst="rect">
            <a:avLst/>
          </a:prstGeom>
        </p:spPr>
      </p:pic>
    </p:spTree>
    <p:extLst>
      <p:ext uri="{BB962C8B-B14F-4D97-AF65-F5344CB8AC3E}">
        <p14:creationId xmlns:p14="http://schemas.microsoft.com/office/powerpoint/2010/main" val="2096965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EFF8DA-804D-4EF7-93F6-A3C0A1CF1B3D}"/>
              </a:ext>
            </a:extLst>
          </p:cNvPr>
          <p:cNvSpPr>
            <a:spLocks noGrp="1"/>
          </p:cNvSpPr>
          <p:nvPr>
            <p:ph type="title"/>
          </p:nvPr>
        </p:nvSpPr>
        <p:spPr/>
        <p:txBody>
          <a:bodyPr>
            <a:noAutofit/>
          </a:bodyPr>
          <a:lstStyle/>
          <a:p>
            <a:r>
              <a:rPr lang="es-ES" sz="2000" b="1" dirty="0"/>
              <a:t>Dando continuidad al acercamiento en los grupos de interés, y en la mejora continua de la fase preanalítica de la tamización de cáncer de cuello uterino el día 20 de diciembre 2022 se hizo charla virtual con hospitales de varios municipios de Antioquia.</a:t>
            </a:r>
            <a:endParaRPr lang="es-CO" sz="2000" dirty="0"/>
          </a:p>
        </p:txBody>
      </p:sp>
      <p:pic>
        <p:nvPicPr>
          <p:cNvPr id="5" name="Marcador de contenido 4">
            <a:extLst>
              <a:ext uri="{FF2B5EF4-FFF2-40B4-BE49-F238E27FC236}">
                <a16:creationId xmlns:a16="http://schemas.microsoft.com/office/drawing/2014/main" id="{7A10C22C-90E2-FF2C-E677-727C637C146D}"/>
              </a:ext>
            </a:extLst>
          </p:cNvPr>
          <p:cNvPicPr>
            <a:picLocks noGrp="1" noChangeAspect="1"/>
          </p:cNvPicPr>
          <p:nvPr>
            <p:ph idx="1"/>
          </p:nvPr>
        </p:nvPicPr>
        <p:blipFill>
          <a:blip r:embed="rId2"/>
          <a:stretch>
            <a:fillRect/>
          </a:stretch>
        </p:blipFill>
        <p:spPr>
          <a:xfrm>
            <a:off x="1470967" y="2372291"/>
            <a:ext cx="9250066" cy="3258005"/>
          </a:xfrm>
        </p:spPr>
      </p:pic>
    </p:spTree>
    <p:extLst>
      <p:ext uri="{BB962C8B-B14F-4D97-AF65-F5344CB8AC3E}">
        <p14:creationId xmlns:p14="http://schemas.microsoft.com/office/powerpoint/2010/main" val="3596751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42265"/>
            <a:ext cx="10515600" cy="960755"/>
          </a:xfrm>
        </p:spPr>
        <p:txBody>
          <a:bodyPr>
            <a:normAutofit/>
          </a:bodyPr>
          <a:lstStyle/>
          <a:p>
            <a:pPr algn="ctr"/>
            <a:r>
              <a:rPr lang="es-ES" sz="2400" dirty="0">
                <a:latin typeface="Tahoma" panose="020B0604030504040204" pitchFamily="34" charset="0"/>
                <a:ea typeface="Tahoma" panose="020B0604030504040204" pitchFamily="34" charset="0"/>
                <a:cs typeface="Tahoma" panose="020B0604030504040204" pitchFamily="34" charset="0"/>
              </a:rPr>
              <a:t>CAPACITACIÓN DERECHOS Y DEBERES</a:t>
            </a:r>
          </a:p>
        </p:txBody>
      </p:sp>
      <p:pic>
        <p:nvPicPr>
          <p:cNvPr id="4" name="Marcador de contenido 3"/>
          <p:cNvPicPr>
            <a:picLocks noGrp="1" noChangeAspect="1"/>
          </p:cNvPicPr>
          <p:nvPr>
            <p:ph idx="1"/>
          </p:nvPr>
        </p:nvPicPr>
        <p:blipFill>
          <a:blip r:embed="rId2"/>
          <a:stretch>
            <a:fillRect/>
          </a:stretch>
        </p:blipFill>
        <p:spPr>
          <a:xfrm>
            <a:off x="357848" y="1082040"/>
            <a:ext cx="10995952" cy="5058555"/>
          </a:xfrm>
          <a:prstGeom prst="rect">
            <a:avLst/>
          </a:prstGeom>
        </p:spPr>
      </p:pic>
    </p:spTree>
    <p:extLst>
      <p:ext uri="{BB962C8B-B14F-4D97-AF65-F5344CB8AC3E}">
        <p14:creationId xmlns:p14="http://schemas.microsoft.com/office/powerpoint/2010/main" val="2775374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136073" y="212436"/>
            <a:ext cx="7462981" cy="1231380"/>
          </a:xfrm>
          <a:prstGeom prst="rect">
            <a:avLst/>
          </a:prstGeom>
        </p:spPr>
      </p:pic>
      <p:pic>
        <p:nvPicPr>
          <p:cNvPr id="4" name="Marcador de contenido 3"/>
          <p:cNvPicPr>
            <a:picLocks noGrp="1" noChangeAspect="1"/>
          </p:cNvPicPr>
          <p:nvPr>
            <p:ph idx="1"/>
          </p:nvPr>
        </p:nvPicPr>
        <p:blipFill>
          <a:blip r:embed="rId3"/>
          <a:stretch>
            <a:fillRect/>
          </a:stretch>
        </p:blipFill>
        <p:spPr>
          <a:xfrm>
            <a:off x="1891130" y="1320800"/>
            <a:ext cx="8074906" cy="5179436"/>
          </a:xfrm>
          <a:prstGeom prst="rect">
            <a:avLst/>
          </a:prstGeom>
        </p:spPr>
      </p:pic>
    </p:spTree>
    <p:extLst>
      <p:ext uri="{BB962C8B-B14F-4D97-AF65-F5344CB8AC3E}">
        <p14:creationId xmlns:p14="http://schemas.microsoft.com/office/powerpoint/2010/main" val="3503220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2971630" y="1718945"/>
            <a:ext cx="3962740" cy="4351338"/>
          </a:xfrm>
          <a:prstGeom prst="rect">
            <a:avLst/>
          </a:prstGeom>
        </p:spPr>
      </p:pic>
      <p:pic>
        <p:nvPicPr>
          <p:cNvPr id="7" name="Imagen 6"/>
          <p:cNvPicPr>
            <a:picLocks noChangeAspect="1"/>
          </p:cNvPicPr>
          <p:nvPr/>
        </p:nvPicPr>
        <p:blipFill>
          <a:blip r:embed="rId3"/>
          <a:stretch>
            <a:fillRect/>
          </a:stretch>
        </p:blipFill>
        <p:spPr>
          <a:xfrm>
            <a:off x="1608127" y="773410"/>
            <a:ext cx="6140766" cy="749339"/>
          </a:xfrm>
          <a:prstGeom prst="rect">
            <a:avLst/>
          </a:prstGeom>
        </p:spPr>
      </p:pic>
    </p:spTree>
    <p:extLst>
      <p:ext uri="{BB962C8B-B14F-4D97-AF65-F5344CB8AC3E}">
        <p14:creationId xmlns:p14="http://schemas.microsoft.com/office/powerpoint/2010/main" val="1532825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838200" y="563418"/>
            <a:ext cx="10515600" cy="5388498"/>
          </a:xfrm>
          <a:prstGeom prst="rect">
            <a:avLst/>
          </a:prstGeom>
        </p:spPr>
      </p:pic>
    </p:spTree>
    <p:extLst>
      <p:ext uri="{BB962C8B-B14F-4D97-AF65-F5344CB8AC3E}">
        <p14:creationId xmlns:p14="http://schemas.microsoft.com/office/powerpoint/2010/main" val="3112545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93E0F0-D656-14CE-2A55-DAFAD1575761}"/>
              </a:ext>
            </a:extLst>
          </p:cNvPr>
          <p:cNvSpPr>
            <a:spLocks noGrp="1"/>
          </p:cNvSpPr>
          <p:nvPr>
            <p:ph type="title"/>
          </p:nvPr>
        </p:nvSpPr>
        <p:spPr/>
        <p:txBody>
          <a:bodyPr/>
          <a:lstStyle/>
          <a:p>
            <a:pPr algn="ctr"/>
            <a:r>
              <a:rPr lang="es-CO" dirty="0"/>
              <a:t>	</a:t>
            </a:r>
            <a:r>
              <a:rPr lang="es-CO" b="1" dirty="0"/>
              <a:t>Control de manifestaciones de usuarios</a:t>
            </a:r>
            <a:br>
              <a:rPr lang="es-CO" b="1" dirty="0"/>
            </a:br>
            <a:r>
              <a:rPr lang="es-CO" b="1" dirty="0"/>
              <a:t>2022</a:t>
            </a:r>
          </a:p>
        </p:txBody>
      </p:sp>
      <p:pic>
        <p:nvPicPr>
          <p:cNvPr id="5" name="Marcador de contenido 4">
            <a:extLst>
              <a:ext uri="{FF2B5EF4-FFF2-40B4-BE49-F238E27FC236}">
                <a16:creationId xmlns:a16="http://schemas.microsoft.com/office/drawing/2014/main" id="{7421D004-59B0-45BA-23FF-428EB0700BFE}"/>
              </a:ext>
            </a:extLst>
          </p:cNvPr>
          <p:cNvPicPr>
            <a:picLocks noGrp="1" noChangeAspect="1"/>
          </p:cNvPicPr>
          <p:nvPr>
            <p:ph idx="1"/>
          </p:nvPr>
        </p:nvPicPr>
        <p:blipFill>
          <a:blip r:embed="rId2"/>
          <a:stretch>
            <a:fillRect/>
          </a:stretch>
        </p:blipFill>
        <p:spPr>
          <a:xfrm>
            <a:off x="2239974" y="1825625"/>
            <a:ext cx="7712051" cy="4351338"/>
          </a:xfrm>
        </p:spPr>
      </p:pic>
    </p:spTree>
    <p:extLst>
      <p:ext uri="{BB962C8B-B14F-4D97-AF65-F5344CB8AC3E}">
        <p14:creationId xmlns:p14="http://schemas.microsoft.com/office/powerpoint/2010/main" val="3561873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3B1D14-C878-278B-2FD3-A0F44FCADC25}"/>
              </a:ext>
            </a:extLst>
          </p:cNvPr>
          <p:cNvSpPr>
            <a:spLocks noGrp="1"/>
          </p:cNvSpPr>
          <p:nvPr>
            <p:ph type="title"/>
          </p:nvPr>
        </p:nvSpPr>
        <p:spPr/>
        <p:txBody>
          <a:bodyPr/>
          <a:lstStyle/>
          <a:p>
            <a:pPr algn="ctr"/>
            <a:r>
              <a:rPr lang="es-CO" b="1" dirty="0"/>
              <a:t>Control de manifestaciones de usuarios</a:t>
            </a:r>
            <a:br>
              <a:rPr lang="es-CO" b="1" dirty="0"/>
            </a:br>
            <a:r>
              <a:rPr lang="es-CO" b="1" dirty="0"/>
              <a:t>2022</a:t>
            </a:r>
          </a:p>
        </p:txBody>
      </p:sp>
      <p:pic>
        <p:nvPicPr>
          <p:cNvPr id="5" name="Marcador de contenido 4">
            <a:extLst>
              <a:ext uri="{FF2B5EF4-FFF2-40B4-BE49-F238E27FC236}">
                <a16:creationId xmlns:a16="http://schemas.microsoft.com/office/drawing/2014/main" id="{8AE0EBD4-7E2A-F38E-AEC0-5D48A743D228}"/>
              </a:ext>
            </a:extLst>
          </p:cNvPr>
          <p:cNvPicPr>
            <a:picLocks noGrp="1" noChangeAspect="1"/>
          </p:cNvPicPr>
          <p:nvPr>
            <p:ph idx="1"/>
          </p:nvPr>
        </p:nvPicPr>
        <p:blipFill>
          <a:blip r:embed="rId2"/>
          <a:stretch>
            <a:fillRect/>
          </a:stretch>
        </p:blipFill>
        <p:spPr>
          <a:xfrm>
            <a:off x="2194968" y="1829291"/>
            <a:ext cx="7802064" cy="4344006"/>
          </a:xfrm>
        </p:spPr>
      </p:pic>
    </p:spTree>
    <p:extLst>
      <p:ext uri="{BB962C8B-B14F-4D97-AF65-F5344CB8AC3E}">
        <p14:creationId xmlns:p14="http://schemas.microsoft.com/office/powerpoint/2010/main" val="3288439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4200" y="365125"/>
            <a:ext cx="10769600" cy="555625"/>
          </a:xfrm>
        </p:spPr>
        <p:txBody>
          <a:bodyPr>
            <a:noAutofit/>
          </a:bodyPr>
          <a:lstStyle/>
          <a:p>
            <a:pPr algn="ctr"/>
            <a:r>
              <a:rPr lang="es-ES" sz="1600" b="1" dirty="0">
                <a:latin typeface="Tahoma" panose="020B0604030504040204" pitchFamily="34" charset="0"/>
                <a:ea typeface="Tahoma" panose="020B0604030504040204" pitchFamily="34" charset="0"/>
                <a:cs typeface="Tahoma" panose="020B0604030504040204" pitchFamily="34" charset="0"/>
              </a:rPr>
              <a:t>EVIDENCIA 1: DEFINICION RECURSO HUMANO acta 03 marzo 2022 del comité de seguridad del paciente se ratifica el talento humano responsable dar continuidad a la resolución 2063 de 2017</a:t>
            </a:r>
          </a:p>
        </p:txBody>
      </p:sp>
      <p:pic>
        <p:nvPicPr>
          <p:cNvPr id="6" name="Marcador de contenido 5"/>
          <p:cNvPicPr>
            <a:picLocks noGrp="1" noChangeAspect="1"/>
          </p:cNvPicPr>
          <p:nvPr>
            <p:ph idx="1"/>
          </p:nvPr>
        </p:nvPicPr>
        <p:blipFill>
          <a:blip r:embed="rId2"/>
          <a:stretch>
            <a:fillRect/>
          </a:stretch>
        </p:blipFill>
        <p:spPr>
          <a:xfrm>
            <a:off x="0" y="1294401"/>
            <a:ext cx="5930829" cy="4078787"/>
          </a:xfrm>
          <a:prstGeom prst="rect">
            <a:avLst/>
          </a:prstGeom>
        </p:spPr>
      </p:pic>
      <p:pic>
        <p:nvPicPr>
          <p:cNvPr id="3" name="Imagen 2"/>
          <p:cNvPicPr>
            <a:picLocks noChangeAspect="1"/>
          </p:cNvPicPr>
          <p:nvPr/>
        </p:nvPicPr>
        <p:blipFill>
          <a:blip r:embed="rId3"/>
          <a:stretch>
            <a:fillRect/>
          </a:stretch>
        </p:blipFill>
        <p:spPr>
          <a:xfrm>
            <a:off x="5969000" y="1294402"/>
            <a:ext cx="5665413" cy="4078786"/>
          </a:xfrm>
          <a:prstGeom prst="rect">
            <a:avLst/>
          </a:prstGeom>
        </p:spPr>
      </p:pic>
    </p:spTree>
    <p:extLst>
      <p:ext uri="{BB962C8B-B14F-4D97-AF65-F5344CB8AC3E}">
        <p14:creationId xmlns:p14="http://schemas.microsoft.com/office/powerpoint/2010/main" val="3317921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897B2B-1C8B-3F05-4835-F7B0D7D854C4}"/>
              </a:ext>
            </a:extLst>
          </p:cNvPr>
          <p:cNvSpPr>
            <a:spLocks noGrp="1"/>
          </p:cNvSpPr>
          <p:nvPr>
            <p:ph type="title"/>
          </p:nvPr>
        </p:nvSpPr>
        <p:spPr/>
        <p:txBody>
          <a:bodyPr/>
          <a:lstStyle/>
          <a:p>
            <a:pPr algn="ctr"/>
            <a:r>
              <a:rPr lang="es-CO" b="1" dirty="0"/>
              <a:t>Control de manifestaciones de usuarios</a:t>
            </a:r>
            <a:br>
              <a:rPr lang="es-CO" b="1" dirty="0"/>
            </a:br>
            <a:r>
              <a:rPr lang="es-CO" b="1" dirty="0"/>
              <a:t>2022</a:t>
            </a:r>
          </a:p>
        </p:txBody>
      </p:sp>
      <p:pic>
        <p:nvPicPr>
          <p:cNvPr id="5" name="Marcador de contenido 4">
            <a:extLst>
              <a:ext uri="{FF2B5EF4-FFF2-40B4-BE49-F238E27FC236}">
                <a16:creationId xmlns:a16="http://schemas.microsoft.com/office/drawing/2014/main" id="{48A53A0F-60EA-2B57-A1A0-99DF3A90EE69}"/>
              </a:ext>
            </a:extLst>
          </p:cNvPr>
          <p:cNvPicPr>
            <a:picLocks noGrp="1" noChangeAspect="1"/>
          </p:cNvPicPr>
          <p:nvPr>
            <p:ph idx="1"/>
          </p:nvPr>
        </p:nvPicPr>
        <p:blipFill>
          <a:blip r:embed="rId2"/>
          <a:stretch>
            <a:fillRect/>
          </a:stretch>
        </p:blipFill>
        <p:spPr>
          <a:xfrm>
            <a:off x="1966336" y="1919791"/>
            <a:ext cx="8259328" cy="4163006"/>
          </a:xfrm>
        </p:spPr>
      </p:pic>
    </p:spTree>
    <p:extLst>
      <p:ext uri="{BB962C8B-B14F-4D97-AF65-F5344CB8AC3E}">
        <p14:creationId xmlns:p14="http://schemas.microsoft.com/office/powerpoint/2010/main" val="2886267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2400" dirty="0">
                <a:latin typeface="Tahoma" panose="020B0604030504040204" pitchFamily="34" charset="0"/>
                <a:ea typeface="Tahoma" panose="020B0604030504040204" pitchFamily="34" charset="0"/>
                <a:cs typeface="Tahoma" panose="020B0604030504040204" pitchFamily="34" charset="0"/>
              </a:rPr>
              <a:t>APERTURA DEL BUZÓN DE SUGERENCIA, EN PRESENCIA DE ALGUIEN EXTERNO A LA INSTITUCIÓN</a:t>
            </a:r>
          </a:p>
        </p:txBody>
      </p:sp>
      <p:sp>
        <p:nvSpPr>
          <p:cNvPr id="3" name="Marcador de contenido 2"/>
          <p:cNvSpPr>
            <a:spLocks noGrp="1"/>
          </p:cNvSpPr>
          <p:nvPr>
            <p:ph idx="1"/>
          </p:nvPr>
        </p:nvSpPr>
        <p:spPr/>
        <p:txBody>
          <a:bodyPr/>
          <a:lstStyle/>
          <a:p>
            <a:r>
              <a:rPr lang="es-ES" dirty="0"/>
              <a:t>Se continua con la apertura del buzón de sugerencias los días viernes .</a:t>
            </a:r>
          </a:p>
          <a:p>
            <a:endParaRPr lang="es-ES" dirty="0"/>
          </a:p>
          <a:p>
            <a:r>
              <a:rPr lang="es-ES" dirty="0"/>
              <a:t>Análisis de encuestas de usuarias </a:t>
            </a:r>
          </a:p>
        </p:txBody>
      </p:sp>
    </p:spTree>
    <p:extLst>
      <p:ext uri="{BB962C8B-B14F-4D97-AF65-F5344CB8AC3E}">
        <p14:creationId xmlns:p14="http://schemas.microsoft.com/office/powerpoint/2010/main" val="4030284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2299854" y="683491"/>
            <a:ext cx="6446981" cy="5948218"/>
          </a:xfrm>
          <a:prstGeom prst="rect">
            <a:avLst/>
          </a:prstGeom>
        </p:spPr>
      </p:pic>
    </p:spTree>
    <p:extLst>
      <p:ext uri="{BB962C8B-B14F-4D97-AF65-F5344CB8AC3E}">
        <p14:creationId xmlns:p14="http://schemas.microsoft.com/office/powerpoint/2010/main" val="3011126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ormAutofit/>
          </a:bodyPr>
          <a:lstStyle/>
          <a:p>
            <a:pPr algn="ctr"/>
            <a:r>
              <a:rPr lang="es-ES" sz="2400" dirty="0">
                <a:latin typeface="Tahoma" panose="020B0604030504040204" pitchFamily="34" charset="0"/>
                <a:ea typeface="Tahoma" panose="020B0604030504040204" pitchFamily="34" charset="0"/>
                <a:cs typeface="Tahoma" panose="020B0604030504040204" pitchFamily="34" charset="0"/>
              </a:rPr>
              <a:t>DESARROLLO TECNOLOGICO:  MARZO 2022</a:t>
            </a:r>
            <a:endParaRPr lang="en-US" sz="2400" dirty="0">
              <a:latin typeface="Tahoma" panose="020B0604030504040204" pitchFamily="34" charset="0"/>
              <a:ea typeface="Tahoma" panose="020B0604030504040204" pitchFamily="34" charset="0"/>
              <a:cs typeface="Tahoma" panose="020B0604030504040204" pitchFamily="34" charset="0"/>
            </a:endParaRPr>
          </a:p>
        </p:txBody>
      </p:sp>
      <p:pic>
        <p:nvPicPr>
          <p:cNvPr id="3" name="Marcador de contenido 2"/>
          <p:cNvPicPr>
            <a:picLocks noGrp="1" noChangeAspect="1"/>
          </p:cNvPicPr>
          <p:nvPr>
            <p:ph idx="1"/>
          </p:nvPr>
        </p:nvPicPr>
        <p:blipFill>
          <a:blip r:embed="rId2"/>
          <a:stretch>
            <a:fillRect/>
          </a:stretch>
        </p:blipFill>
        <p:spPr>
          <a:xfrm>
            <a:off x="977760" y="1825625"/>
            <a:ext cx="10236480" cy="4351338"/>
          </a:xfrm>
          <a:prstGeom prst="rect">
            <a:avLst/>
          </a:prstGeom>
        </p:spPr>
      </p:pic>
    </p:spTree>
    <p:extLst>
      <p:ext uri="{BB962C8B-B14F-4D97-AF65-F5344CB8AC3E}">
        <p14:creationId xmlns:p14="http://schemas.microsoft.com/office/powerpoint/2010/main" val="154870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2400" dirty="0">
                <a:latin typeface="Tahoma" panose="020B0604030504040204" pitchFamily="34" charset="0"/>
                <a:ea typeface="Tahoma" panose="020B0604030504040204" pitchFamily="34" charset="0"/>
                <a:cs typeface="Tahoma" panose="020B0604030504040204" pitchFamily="34" charset="0"/>
              </a:rPr>
              <a:t>DESARROLLO TECNOLOGICO:  MARZO 2022</a:t>
            </a:r>
            <a:endParaRPr lang="en-US" sz="2400" dirty="0"/>
          </a:p>
        </p:txBody>
      </p:sp>
      <p:pic>
        <p:nvPicPr>
          <p:cNvPr id="4" name="Marcador de contenido 3"/>
          <p:cNvPicPr>
            <a:picLocks noGrp="1" noChangeAspect="1"/>
          </p:cNvPicPr>
          <p:nvPr>
            <p:ph idx="1"/>
          </p:nvPr>
        </p:nvPicPr>
        <p:blipFill>
          <a:blip r:embed="rId2"/>
          <a:stretch>
            <a:fillRect/>
          </a:stretch>
        </p:blipFill>
        <p:spPr>
          <a:xfrm>
            <a:off x="838200" y="1838085"/>
            <a:ext cx="10515600" cy="4326418"/>
          </a:xfrm>
          <a:prstGeom prst="rect">
            <a:avLst/>
          </a:prstGeom>
        </p:spPr>
      </p:pic>
    </p:spTree>
    <p:extLst>
      <p:ext uri="{BB962C8B-B14F-4D97-AF65-F5344CB8AC3E}">
        <p14:creationId xmlns:p14="http://schemas.microsoft.com/office/powerpoint/2010/main" val="3943573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93115"/>
          </a:xfrm>
        </p:spPr>
        <p:txBody>
          <a:bodyPr>
            <a:normAutofit/>
          </a:bodyPr>
          <a:lstStyle/>
          <a:p>
            <a:pPr algn="ctr"/>
            <a:r>
              <a:rPr lang="es-ES" sz="2400" dirty="0">
                <a:latin typeface="Tahoma" panose="020B0604030504040204" pitchFamily="34" charset="0"/>
                <a:ea typeface="Tahoma" panose="020B0604030504040204" pitchFamily="34" charset="0"/>
                <a:cs typeface="Tahoma" panose="020B0604030504040204" pitchFamily="34" charset="0"/>
              </a:rPr>
              <a:t>DESARROLLO TECNOLOGICO:  LICENCIAS MARZO 2022</a:t>
            </a:r>
            <a:endParaRPr lang="en-US" sz="2400" dirty="0">
              <a:latin typeface="Tahoma" panose="020B0604030504040204" pitchFamily="34" charset="0"/>
              <a:ea typeface="Tahoma" panose="020B0604030504040204" pitchFamily="34" charset="0"/>
              <a:cs typeface="Tahoma" panose="020B0604030504040204" pitchFamily="34" charset="0"/>
            </a:endParaRPr>
          </a:p>
        </p:txBody>
      </p:sp>
      <p:pic>
        <p:nvPicPr>
          <p:cNvPr id="4" name="Marcador de contenido 3"/>
          <p:cNvPicPr>
            <a:picLocks noGrp="1" noChangeAspect="1"/>
          </p:cNvPicPr>
          <p:nvPr>
            <p:ph idx="1"/>
          </p:nvPr>
        </p:nvPicPr>
        <p:blipFill>
          <a:blip r:embed="rId2"/>
          <a:stretch>
            <a:fillRect/>
          </a:stretch>
        </p:blipFill>
        <p:spPr>
          <a:xfrm>
            <a:off x="2322163" y="1231265"/>
            <a:ext cx="7136194" cy="4351338"/>
          </a:xfrm>
          <a:prstGeom prst="rect">
            <a:avLst/>
          </a:prstGeom>
        </p:spPr>
      </p:pic>
    </p:spTree>
    <p:extLst>
      <p:ext uri="{BB962C8B-B14F-4D97-AF65-F5344CB8AC3E}">
        <p14:creationId xmlns:p14="http://schemas.microsoft.com/office/powerpoint/2010/main" val="2165971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4267106" y="1950138"/>
            <a:ext cx="3657788" cy="4102311"/>
          </a:xfrm>
          <a:prstGeom prst="rect">
            <a:avLst/>
          </a:prstGeom>
        </p:spPr>
      </p:pic>
      <p:pic>
        <p:nvPicPr>
          <p:cNvPr id="5" name="Imagen 4"/>
          <p:cNvPicPr>
            <a:picLocks noChangeAspect="1"/>
          </p:cNvPicPr>
          <p:nvPr/>
        </p:nvPicPr>
        <p:blipFill>
          <a:blip r:embed="rId3"/>
          <a:stretch>
            <a:fillRect/>
          </a:stretch>
        </p:blipFill>
        <p:spPr>
          <a:xfrm>
            <a:off x="1124661" y="785361"/>
            <a:ext cx="6026460" cy="742988"/>
          </a:xfrm>
          <a:prstGeom prst="rect">
            <a:avLst/>
          </a:prstGeom>
        </p:spPr>
      </p:pic>
    </p:spTree>
    <p:extLst>
      <p:ext uri="{BB962C8B-B14F-4D97-AF65-F5344CB8AC3E}">
        <p14:creationId xmlns:p14="http://schemas.microsoft.com/office/powerpoint/2010/main" val="2125275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333018" y="1203783"/>
            <a:ext cx="7512436" cy="4882981"/>
          </a:xfrm>
          <a:prstGeom prst="rect">
            <a:avLst/>
          </a:prstGeom>
        </p:spPr>
      </p:pic>
      <p:pic>
        <p:nvPicPr>
          <p:cNvPr id="3" name="Imagen 2"/>
          <p:cNvPicPr>
            <a:picLocks noChangeAspect="1"/>
          </p:cNvPicPr>
          <p:nvPr/>
        </p:nvPicPr>
        <p:blipFill>
          <a:blip r:embed="rId3"/>
          <a:stretch>
            <a:fillRect/>
          </a:stretch>
        </p:blipFill>
        <p:spPr>
          <a:xfrm>
            <a:off x="5376626" y="3936648"/>
            <a:ext cx="3581584" cy="2457576"/>
          </a:xfrm>
          <a:prstGeom prst="rect">
            <a:avLst/>
          </a:prstGeom>
        </p:spPr>
      </p:pic>
    </p:spTree>
    <p:extLst>
      <p:ext uri="{BB962C8B-B14F-4D97-AF65-F5344CB8AC3E}">
        <p14:creationId xmlns:p14="http://schemas.microsoft.com/office/powerpoint/2010/main" val="4120979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720978" y="1028576"/>
            <a:ext cx="4750044" cy="4800847"/>
          </a:xfrm>
          <a:prstGeom prst="rect">
            <a:avLst/>
          </a:prstGeom>
        </p:spPr>
      </p:pic>
    </p:spTree>
    <p:extLst>
      <p:ext uri="{BB962C8B-B14F-4D97-AF65-F5344CB8AC3E}">
        <p14:creationId xmlns:p14="http://schemas.microsoft.com/office/powerpoint/2010/main" val="34660233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49818" y="0"/>
            <a:ext cx="6965660" cy="2848667"/>
          </a:xfrm>
          <a:prstGeom prst="rect">
            <a:avLst/>
          </a:prstGeom>
        </p:spPr>
      </p:pic>
      <p:pic>
        <p:nvPicPr>
          <p:cNvPr id="3" name="Imagen 2"/>
          <p:cNvPicPr>
            <a:picLocks noChangeAspect="1"/>
          </p:cNvPicPr>
          <p:nvPr/>
        </p:nvPicPr>
        <p:blipFill>
          <a:blip r:embed="rId3"/>
          <a:stretch>
            <a:fillRect/>
          </a:stretch>
        </p:blipFill>
        <p:spPr>
          <a:xfrm>
            <a:off x="349818" y="2755129"/>
            <a:ext cx="7943828" cy="3517634"/>
          </a:xfrm>
          <a:prstGeom prst="rect">
            <a:avLst/>
          </a:prstGeom>
        </p:spPr>
      </p:pic>
      <p:sp>
        <p:nvSpPr>
          <p:cNvPr id="4" name="Rectángulo 3"/>
          <p:cNvSpPr/>
          <p:nvPr/>
        </p:nvSpPr>
        <p:spPr>
          <a:xfrm>
            <a:off x="8201891" y="3133442"/>
            <a:ext cx="3509818" cy="3139321"/>
          </a:xfrm>
          <a:prstGeom prst="rect">
            <a:avLst/>
          </a:prstGeom>
        </p:spPr>
        <p:txBody>
          <a:bodyPr wrap="square">
            <a:spAutoFit/>
          </a:bodyPr>
          <a:lstStyle/>
          <a:p>
            <a:r>
              <a:rPr lang="es-ES" b="1" dirty="0">
                <a:solidFill>
                  <a:srgbClr val="222222"/>
                </a:solidFill>
                <a:latin typeface="Verdana" panose="020B0604030504040204" pitchFamily="34" charset="0"/>
              </a:rPr>
              <a:t>C O N T A C T A N O S</a:t>
            </a:r>
            <a:endParaRPr lang="es-ES" sz="2800" dirty="0">
              <a:solidFill>
                <a:srgbClr val="222222"/>
              </a:solidFill>
              <a:latin typeface="Times New Roman" panose="02020603050405020304" pitchFamily="18" charset="0"/>
            </a:endParaRPr>
          </a:p>
          <a:p>
            <a:r>
              <a:rPr lang="es-ES" dirty="0">
                <a:solidFill>
                  <a:srgbClr val="222222"/>
                </a:solidFill>
                <a:latin typeface="Verdana" panose="020B0604030504040204" pitchFamily="34" charset="0"/>
              </a:rPr>
              <a:t>En nuestras redes sociales como: </a:t>
            </a:r>
            <a:r>
              <a:rPr lang="es-ES" b="1" dirty="0">
                <a:solidFill>
                  <a:srgbClr val="222222"/>
                </a:solidFill>
                <a:latin typeface="Verdana" panose="020B0604030504040204" pitchFamily="34" charset="0"/>
              </a:rPr>
              <a:t>Mejoramiento Integrado</a:t>
            </a:r>
            <a:endParaRPr lang="es-ES" sz="2800" dirty="0">
              <a:solidFill>
                <a:srgbClr val="222222"/>
              </a:solidFill>
              <a:latin typeface="Times New Roman" panose="02020603050405020304" pitchFamily="18" charset="0"/>
            </a:endParaRPr>
          </a:p>
          <a:p>
            <a:r>
              <a:rPr lang="es-ES" dirty="0">
                <a:solidFill>
                  <a:srgbClr val="222222"/>
                </a:solidFill>
                <a:latin typeface="Verdana" panose="020B0604030504040204" pitchFamily="34" charset="0"/>
              </a:rPr>
              <a:t>Números de contacto: </a:t>
            </a:r>
            <a:r>
              <a:rPr lang="es-ES" b="1" dirty="0">
                <a:solidFill>
                  <a:srgbClr val="222222"/>
                </a:solidFill>
                <a:latin typeface="Verdana" panose="020B0604030504040204" pitchFamily="34" charset="0"/>
              </a:rPr>
              <a:t>310 699 30 49</a:t>
            </a:r>
            <a:endParaRPr lang="es-ES" sz="2800" dirty="0">
              <a:solidFill>
                <a:srgbClr val="222222"/>
              </a:solidFill>
              <a:latin typeface="Times New Roman" panose="02020603050405020304" pitchFamily="18" charset="0"/>
            </a:endParaRPr>
          </a:p>
          <a:p>
            <a:r>
              <a:rPr lang="es-ES" dirty="0">
                <a:solidFill>
                  <a:srgbClr val="222222"/>
                </a:solidFill>
                <a:latin typeface="Verdana" panose="020B0604030504040204" pitchFamily="34" charset="0"/>
              </a:rPr>
              <a:t>Correos electrónicos:</a:t>
            </a:r>
            <a:endParaRPr lang="es-ES" sz="2800" dirty="0">
              <a:solidFill>
                <a:srgbClr val="222222"/>
              </a:solidFill>
              <a:latin typeface="Times New Roman" panose="02020603050405020304" pitchFamily="18" charset="0"/>
            </a:endParaRPr>
          </a:p>
          <a:p>
            <a:r>
              <a:rPr lang="es-ES" dirty="0">
                <a:solidFill>
                  <a:srgbClr val="1155CC"/>
                </a:solidFill>
                <a:latin typeface="Verdana" panose="020B0604030504040204" pitchFamily="34" charset="0"/>
                <a:hlinkClick r:id="rId4"/>
              </a:rPr>
              <a:t>Info@mejoramientointegrado.com</a:t>
            </a:r>
            <a:r>
              <a:rPr lang="es-ES" dirty="0">
                <a:solidFill>
                  <a:srgbClr val="222222"/>
                </a:solidFill>
                <a:latin typeface="Verdana" panose="020B0604030504040204" pitchFamily="34" charset="0"/>
              </a:rPr>
              <a:t> - </a:t>
            </a:r>
            <a:r>
              <a:rPr lang="es-ES" dirty="0">
                <a:solidFill>
                  <a:srgbClr val="1155CC"/>
                </a:solidFill>
                <a:latin typeface="Verdana" panose="020B0604030504040204" pitchFamily="34" charset="0"/>
                <a:hlinkClick r:id="rId5"/>
              </a:rPr>
              <a:t>mejoramientosmc@gmail.com</a:t>
            </a:r>
            <a:endParaRPr lang="es-ES" sz="2800" b="0" i="0" dirty="0">
              <a:solidFill>
                <a:srgbClr val="222222"/>
              </a:solidFill>
              <a:effectLst/>
              <a:latin typeface="Times New Roman" panose="02020603050405020304" pitchFamily="18" charset="0"/>
            </a:endParaRPr>
          </a:p>
        </p:txBody>
      </p:sp>
    </p:spTree>
    <p:extLst>
      <p:ext uri="{BB962C8B-B14F-4D97-AF65-F5344CB8AC3E}">
        <p14:creationId xmlns:p14="http://schemas.microsoft.com/office/powerpoint/2010/main" val="4014703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32647" y="368570"/>
            <a:ext cx="10515600" cy="518936"/>
          </a:xfrm>
        </p:spPr>
        <p:txBody>
          <a:bodyPr>
            <a:noAutofit/>
          </a:bodyPr>
          <a:lstStyle/>
          <a:p>
            <a:r>
              <a:rPr lang="es-ES" sz="1800" b="1" dirty="0">
                <a:latin typeface="Tahoma" panose="020B0604030504040204" pitchFamily="34" charset="0"/>
                <a:ea typeface="Tahoma" panose="020B0604030504040204" pitchFamily="34" charset="0"/>
                <a:cs typeface="Tahoma" panose="020B0604030504040204" pitchFamily="34" charset="0"/>
              </a:rPr>
              <a:t>ACTA 004 COMITÉ SEGURIDAD DEL PACIENTE: </a:t>
            </a:r>
            <a:br>
              <a:rPr lang="es-ES" sz="1800" b="1" dirty="0">
                <a:latin typeface="Tahoma" panose="020B0604030504040204" pitchFamily="34" charset="0"/>
                <a:ea typeface="Tahoma" panose="020B0604030504040204" pitchFamily="34" charset="0"/>
                <a:cs typeface="Tahoma" panose="020B0604030504040204" pitchFamily="34" charset="0"/>
              </a:rPr>
            </a:br>
            <a:r>
              <a:rPr lang="es-ES" sz="1800" b="1" dirty="0">
                <a:latin typeface="Tahoma" panose="020B0604030504040204" pitchFamily="34" charset="0"/>
                <a:ea typeface="Tahoma" panose="020B0604030504040204" pitchFamily="34" charset="0"/>
                <a:cs typeface="Tahoma" panose="020B0604030504040204" pitchFamily="34" charset="0"/>
              </a:rPr>
              <a:t>ABRIL 2022 DESPLIEGUE Y APROPIACIÓN PPPSS</a:t>
            </a:r>
          </a:p>
        </p:txBody>
      </p:sp>
      <p:pic>
        <p:nvPicPr>
          <p:cNvPr id="3" name="Imagen 2"/>
          <p:cNvPicPr>
            <a:picLocks noChangeAspect="1"/>
          </p:cNvPicPr>
          <p:nvPr/>
        </p:nvPicPr>
        <p:blipFill>
          <a:blip r:embed="rId2"/>
          <a:stretch>
            <a:fillRect/>
          </a:stretch>
        </p:blipFill>
        <p:spPr>
          <a:xfrm>
            <a:off x="838200" y="987011"/>
            <a:ext cx="2948709" cy="3161671"/>
          </a:xfrm>
          <a:prstGeom prst="rect">
            <a:avLst/>
          </a:prstGeom>
        </p:spPr>
      </p:pic>
      <p:pic>
        <p:nvPicPr>
          <p:cNvPr id="4" name="Imagen 3"/>
          <p:cNvPicPr>
            <a:picLocks noChangeAspect="1"/>
          </p:cNvPicPr>
          <p:nvPr/>
        </p:nvPicPr>
        <p:blipFill>
          <a:blip r:embed="rId3"/>
          <a:stretch>
            <a:fillRect/>
          </a:stretch>
        </p:blipFill>
        <p:spPr>
          <a:xfrm>
            <a:off x="423901" y="4866072"/>
            <a:ext cx="4121362" cy="1873346"/>
          </a:xfrm>
          <a:prstGeom prst="rect">
            <a:avLst/>
          </a:prstGeom>
        </p:spPr>
      </p:pic>
      <p:pic>
        <p:nvPicPr>
          <p:cNvPr id="5" name="Imagen 4"/>
          <p:cNvPicPr>
            <a:picLocks noChangeAspect="1"/>
          </p:cNvPicPr>
          <p:nvPr/>
        </p:nvPicPr>
        <p:blipFill>
          <a:blip r:embed="rId4"/>
          <a:stretch>
            <a:fillRect/>
          </a:stretch>
        </p:blipFill>
        <p:spPr>
          <a:xfrm>
            <a:off x="4677238" y="1369165"/>
            <a:ext cx="4426177" cy="4877051"/>
          </a:xfrm>
          <a:prstGeom prst="rect">
            <a:avLst/>
          </a:prstGeom>
        </p:spPr>
      </p:pic>
    </p:spTree>
    <p:extLst>
      <p:ext uri="{BB962C8B-B14F-4D97-AF65-F5344CB8AC3E}">
        <p14:creationId xmlns:p14="http://schemas.microsoft.com/office/powerpoint/2010/main" val="3114035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073609"/>
            <a:ext cx="10515600" cy="1325563"/>
          </a:xfrm>
        </p:spPr>
        <p:txBody>
          <a:bodyPr>
            <a:normAutofit/>
          </a:bodyPr>
          <a:lstStyle/>
          <a:p>
            <a:pPr algn="ctr"/>
            <a:r>
              <a:rPr lang="en-US" sz="6000" b="1" i="1" dirty="0"/>
              <a:t>GRACIAS </a:t>
            </a:r>
          </a:p>
        </p:txBody>
      </p:sp>
    </p:spTree>
    <p:extLst>
      <p:ext uri="{BB962C8B-B14F-4D97-AF65-F5344CB8AC3E}">
        <p14:creationId xmlns:p14="http://schemas.microsoft.com/office/powerpoint/2010/main" val="811283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9126" y="314036"/>
            <a:ext cx="10064173" cy="1117600"/>
          </a:xfrm>
        </p:spPr>
        <p:txBody>
          <a:bodyPr>
            <a:noAutofit/>
          </a:bodyPr>
          <a:lstStyle/>
          <a:p>
            <a:pPr algn="ctr"/>
            <a:r>
              <a:rPr lang="es-ES" sz="2400" dirty="0">
                <a:latin typeface="Tahoma" panose="020B0604030504040204" pitchFamily="34" charset="0"/>
                <a:ea typeface="Tahoma" panose="020B0604030504040204" pitchFamily="34" charset="0"/>
                <a:cs typeface="Tahoma" panose="020B0604030504040204" pitchFamily="34" charset="0"/>
              </a:rPr>
              <a:t>PRESENTACION POLITICA PARCIPACIÓN SOCIAL</a:t>
            </a:r>
          </a:p>
        </p:txBody>
      </p:sp>
      <p:pic>
        <p:nvPicPr>
          <p:cNvPr id="6" name="Marcador de contenido 5"/>
          <p:cNvPicPr>
            <a:picLocks noGrp="1" noChangeAspect="1"/>
          </p:cNvPicPr>
          <p:nvPr>
            <p:ph idx="1"/>
          </p:nvPr>
        </p:nvPicPr>
        <p:blipFill>
          <a:blip r:embed="rId2"/>
          <a:stretch>
            <a:fillRect/>
          </a:stretch>
        </p:blipFill>
        <p:spPr>
          <a:xfrm>
            <a:off x="838200" y="2027455"/>
            <a:ext cx="10515600" cy="3947678"/>
          </a:xfrm>
          <a:prstGeom prst="rect">
            <a:avLst/>
          </a:prstGeom>
        </p:spPr>
      </p:pic>
    </p:spTree>
    <p:extLst>
      <p:ext uri="{BB962C8B-B14F-4D97-AF65-F5344CB8AC3E}">
        <p14:creationId xmlns:p14="http://schemas.microsoft.com/office/powerpoint/2010/main" val="3861066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2400" dirty="0">
                <a:latin typeface="Tahoma" panose="020B0604030504040204" pitchFamily="34" charset="0"/>
                <a:ea typeface="Tahoma" panose="020B0604030504040204" pitchFamily="34" charset="0"/>
                <a:cs typeface="Tahoma" panose="020B0604030504040204" pitchFamily="34" charset="0"/>
              </a:rPr>
              <a:t>LISTADO DE ASISTENCIA CHARLA DE DIVULGACIÓN Y APROPIACIÓN DE PPPSS RESOLUCIÓN 2063</a:t>
            </a:r>
          </a:p>
        </p:txBody>
      </p:sp>
      <p:pic>
        <p:nvPicPr>
          <p:cNvPr id="4" name="Marcador de contenido 3"/>
          <p:cNvPicPr>
            <a:picLocks noGrp="1" noChangeAspect="1"/>
          </p:cNvPicPr>
          <p:nvPr>
            <p:ph idx="1"/>
          </p:nvPr>
        </p:nvPicPr>
        <p:blipFill>
          <a:blip r:embed="rId2"/>
          <a:stretch>
            <a:fillRect/>
          </a:stretch>
        </p:blipFill>
        <p:spPr>
          <a:xfrm>
            <a:off x="1285903" y="1807152"/>
            <a:ext cx="3949065" cy="4351338"/>
          </a:xfrm>
          <a:prstGeom prst="rect">
            <a:avLst/>
          </a:prstGeom>
        </p:spPr>
      </p:pic>
    </p:spTree>
    <p:extLst>
      <p:ext uri="{BB962C8B-B14F-4D97-AF65-F5344CB8AC3E}">
        <p14:creationId xmlns:p14="http://schemas.microsoft.com/office/powerpoint/2010/main" val="4273098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47651"/>
            <a:ext cx="10515600" cy="876300"/>
          </a:xfrm>
        </p:spPr>
        <p:txBody>
          <a:bodyPr>
            <a:noAutofit/>
          </a:bodyPr>
          <a:lstStyle/>
          <a:p>
            <a:pPr algn="ctr"/>
            <a:r>
              <a:rPr lang="es-ES" sz="2000" b="1" dirty="0">
                <a:latin typeface="Tahoma" panose="020B0604030504040204" pitchFamily="34" charset="0"/>
                <a:ea typeface="Tahoma" panose="020B0604030504040204" pitchFamily="34" charset="0"/>
                <a:cs typeface="Tahoma" panose="020B0604030504040204" pitchFamily="34" charset="0"/>
              </a:rPr>
              <a:t>PLEGABLE DE DESPLIEGUE:</a:t>
            </a:r>
            <a:br>
              <a:rPr lang="es-ES" sz="2000" b="1" dirty="0">
                <a:latin typeface="Tahoma" panose="020B0604030504040204" pitchFamily="34" charset="0"/>
                <a:ea typeface="Tahoma" panose="020B0604030504040204" pitchFamily="34" charset="0"/>
                <a:cs typeface="Tahoma" panose="020B0604030504040204" pitchFamily="34" charset="0"/>
              </a:rPr>
            </a:br>
            <a:r>
              <a:rPr lang="es-ES" sz="2000" b="1" dirty="0">
                <a:latin typeface="Tahoma" panose="020B0604030504040204" pitchFamily="34" charset="0"/>
                <a:ea typeface="Tahoma" panose="020B0604030504040204" pitchFamily="34" charset="0"/>
                <a:cs typeface="Tahoma" panose="020B0604030504040204" pitchFamily="34" charset="0"/>
              </a:rPr>
              <a:t>SOCIALIZACIÓN Y APROPIACIÓN -PPS DIVULG DERECHOS Y DEBERES</a:t>
            </a:r>
            <a:br>
              <a:rPr lang="es-ES" sz="2000" b="1" dirty="0">
                <a:latin typeface="Tahoma" panose="020B0604030504040204" pitchFamily="34" charset="0"/>
                <a:ea typeface="Tahoma" panose="020B0604030504040204" pitchFamily="34" charset="0"/>
                <a:cs typeface="Tahoma" panose="020B0604030504040204" pitchFamily="34" charset="0"/>
              </a:rPr>
            </a:br>
            <a:r>
              <a:rPr lang="es-ES" sz="2000" b="1" dirty="0">
                <a:latin typeface="Tahoma" panose="020B0604030504040204" pitchFamily="34" charset="0"/>
                <a:ea typeface="Tahoma" panose="020B0604030504040204" pitchFamily="34" charset="0"/>
                <a:cs typeface="Tahoma" panose="020B0604030504040204" pitchFamily="34" charset="0"/>
              </a:rPr>
              <a:t>JULIO 2022</a:t>
            </a:r>
          </a:p>
        </p:txBody>
      </p:sp>
      <p:pic>
        <p:nvPicPr>
          <p:cNvPr id="4" name="Marcador de contenido 3"/>
          <p:cNvPicPr>
            <a:picLocks noGrp="1" noChangeAspect="1"/>
          </p:cNvPicPr>
          <p:nvPr>
            <p:ph idx="1"/>
          </p:nvPr>
        </p:nvPicPr>
        <p:blipFill>
          <a:blip r:embed="rId2"/>
          <a:stretch>
            <a:fillRect/>
          </a:stretch>
        </p:blipFill>
        <p:spPr>
          <a:xfrm>
            <a:off x="512203" y="1264056"/>
            <a:ext cx="4934204" cy="3829247"/>
          </a:xfrm>
          <a:prstGeom prst="rect">
            <a:avLst/>
          </a:prstGeom>
        </p:spPr>
      </p:pic>
      <p:pic>
        <p:nvPicPr>
          <p:cNvPr id="5" name="Imagen 4"/>
          <p:cNvPicPr>
            <a:picLocks noChangeAspect="1"/>
          </p:cNvPicPr>
          <p:nvPr/>
        </p:nvPicPr>
        <p:blipFill>
          <a:blip r:embed="rId3"/>
          <a:stretch>
            <a:fillRect/>
          </a:stretch>
        </p:blipFill>
        <p:spPr>
          <a:xfrm>
            <a:off x="5668494" y="1264056"/>
            <a:ext cx="4902452" cy="3740342"/>
          </a:xfrm>
          <a:prstGeom prst="rect">
            <a:avLst/>
          </a:prstGeom>
        </p:spPr>
      </p:pic>
    </p:spTree>
    <p:extLst>
      <p:ext uri="{BB962C8B-B14F-4D97-AF65-F5344CB8AC3E}">
        <p14:creationId xmlns:p14="http://schemas.microsoft.com/office/powerpoint/2010/main" val="2293145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25978"/>
            <a:ext cx="10515600" cy="867327"/>
          </a:xfrm>
        </p:spPr>
        <p:txBody>
          <a:bodyPr>
            <a:noAutofit/>
          </a:bodyPr>
          <a:lstStyle/>
          <a:p>
            <a:pPr algn="ctr"/>
            <a:r>
              <a:rPr lang="es-ES" sz="2400" dirty="0">
                <a:latin typeface="Tahoma" panose="020B0604030504040204" pitchFamily="34" charset="0"/>
                <a:ea typeface="Tahoma" panose="020B0604030504040204" pitchFamily="34" charset="0"/>
                <a:cs typeface="Tahoma" panose="020B0604030504040204" pitchFamily="34" charset="0"/>
              </a:rPr>
              <a:t>FORMATO DE ENCUESTA EVALUACIÓN DE COMPRENSIÓN DE LOS DERECHOS Y DEBERES. REDES SOCIALES Y BUZON DE SUGERENCIAS</a:t>
            </a:r>
            <a:endParaRPr lang="en-US" sz="2400" dirty="0">
              <a:latin typeface="Tahoma" panose="020B0604030504040204" pitchFamily="34" charset="0"/>
              <a:ea typeface="Tahoma" panose="020B0604030504040204" pitchFamily="34" charset="0"/>
              <a:cs typeface="Tahoma" panose="020B0604030504040204" pitchFamily="34" charset="0"/>
            </a:endParaRPr>
          </a:p>
        </p:txBody>
      </p:sp>
      <p:pic>
        <p:nvPicPr>
          <p:cNvPr id="4" name="Marcador de contenido 3"/>
          <p:cNvPicPr>
            <a:picLocks noGrp="1" noChangeAspect="1"/>
          </p:cNvPicPr>
          <p:nvPr>
            <p:ph idx="1"/>
          </p:nvPr>
        </p:nvPicPr>
        <p:blipFill rotWithShape="1">
          <a:blip r:embed="rId2"/>
          <a:srcRect l="34745" t="22933" r="38044" b="10660"/>
          <a:stretch/>
        </p:blipFill>
        <p:spPr>
          <a:xfrm>
            <a:off x="2122557" y="1093305"/>
            <a:ext cx="6549886" cy="5764695"/>
          </a:xfrm>
          <a:prstGeom prst="rect">
            <a:avLst/>
          </a:prstGeom>
        </p:spPr>
      </p:pic>
    </p:spTree>
    <p:extLst>
      <p:ext uri="{BB962C8B-B14F-4D97-AF65-F5344CB8AC3E}">
        <p14:creationId xmlns:p14="http://schemas.microsoft.com/office/powerpoint/2010/main" val="432659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991235"/>
          </a:xfrm>
        </p:spPr>
        <p:txBody>
          <a:bodyPr>
            <a:normAutofit/>
          </a:bodyPr>
          <a:lstStyle/>
          <a:p>
            <a:pPr algn="ctr"/>
            <a:r>
              <a:rPr lang="es-ES" sz="2400" dirty="0">
                <a:latin typeface="Tahoma" panose="020B0604030504040204" pitchFamily="34" charset="0"/>
                <a:ea typeface="Tahoma" panose="020B0604030504040204" pitchFamily="34" charset="0"/>
                <a:cs typeface="Tahoma" panose="020B0604030504040204" pitchFamily="34" charset="0"/>
              </a:rPr>
              <a:t>CHARLAS POR UN FUTURO SIN CANCER DE CUELLO UTERINO:  </a:t>
            </a:r>
            <a:br>
              <a:rPr lang="es-ES" sz="2400" dirty="0">
                <a:latin typeface="Tahoma" panose="020B0604030504040204" pitchFamily="34" charset="0"/>
                <a:ea typeface="Tahoma" panose="020B0604030504040204" pitchFamily="34" charset="0"/>
                <a:cs typeface="Tahoma" panose="020B0604030504040204" pitchFamily="34" charset="0"/>
              </a:rPr>
            </a:br>
            <a:r>
              <a:rPr lang="es-ES" sz="2400" dirty="0">
                <a:latin typeface="Tahoma" panose="020B0604030504040204" pitchFamily="34" charset="0"/>
                <a:ea typeface="Tahoma" panose="020B0604030504040204" pitchFamily="34" charset="0"/>
                <a:cs typeface="Tahoma" panose="020B0604030504040204" pitchFamily="34" charset="0"/>
              </a:rPr>
              <a:t>10 JULIO,  4 NOVIEMBRE, 20 DICIEMBRE  2022</a:t>
            </a:r>
          </a:p>
        </p:txBody>
      </p:sp>
      <p:pic>
        <p:nvPicPr>
          <p:cNvPr id="4" name="Marcador de contenido 3"/>
          <p:cNvPicPr>
            <a:picLocks noGrp="1" noChangeAspect="1"/>
          </p:cNvPicPr>
          <p:nvPr>
            <p:ph idx="1"/>
          </p:nvPr>
        </p:nvPicPr>
        <p:blipFill>
          <a:blip r:embed="rId2"/>
          <a:stretch>
            <a:fillRect/>
          </a:stretch>
        </p:blipFill>
        <p:spPr>
          <a:xfrm>
            <a:off x="754380" y="1522007"/>
            <a:ext cx="10515600" cy="4242293"/>
          </a:xfrm>
          <a:prstGeom prst="rect">
            <a:avLst/>
          </a:prstGeom>
        </p:spPr>
      </p:pic>
    </p:spTree>
    <p:extLst>
      <p:ext uri="{BB962C8B-B14F-4D97-AF65-F5344CB8AC3E}">
        <p14:creationId xmlns:p14="http://schemas.microsoft.com/office/powerpoint/2010/main" val="2411813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Por un futuro sin cáncer de cuello uterino</a:t>
            </a:r>
          </a:p>
        </p:txBody>
      </p:sp>
      <p:pic>
        <p:nvPicPr>
          <p:cNvPr id="4" name="Marcador de contenido 3"/>
          <p:cNvPicPr>
            <a:picLocks noGrp="1" noChangeAspect="1"/>
          </p:cNvPicPr>
          <p:nvPr>
            <p:ph idx="1"/>
          </p:nvPr>
        </p:nvPicPr>
        <p:blipFill>
          <a:blip r:embed="rId2"/>
          <a:stretch>
            <a:fillRect/>
          </a:stretch>
        </p:blipFill>
        <p:spPr>
          <a:xfrm>
            <a:off x="939800" y="1283002"/>
            <a:ext cx="9874757" cy="3778444"/>
          </a:xfrm>
          <a:prstGeom prst="rect">
            <a:avLst/>
          </a:prstGeom>
        </p:spPr>
      </p:pic>
    </p:spTree>
    <p:extLst>
      <p:ext uri="{BB962C8B-B14F-4D97-AF65-F5344CB8AC3E}">
        <p14:creationId xmlns:p14="http://schemas.microsoft.com/office/powerpoint/2010/main" val="357266430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924</TotalTime>
  <Words>284</Words>
  <Application>Microsoft Office PowerPoint</Application>
  <PresentationFormat>Panorámica</PresentationFormat>
  <Paragraphs>32</Paragraphs>
  <Slides>30</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30</vt:i4>
      </vt:variant>
    </vt:vector>
  </HeadingPairs>
  <TitlesOfParts>
    <vt:vector size="37" baseType="lpstr">
      <vt:lpstr>Arial</vt:lpstr>
      <vt:lpstr>Calibri</vt:lpstr>
      <vt:lpstr>Calibri Light</vt:lpstr>
      <vt:lpstr>Tahoma</vt:lpstr>
      <vt:lpstr>Times New Roman</vt:lpstr>
      <vt:lpstr>Verdana</vt:lpstr>
      <vt:lpstr>Tema de Office</vt:lpstr>
      <vt:lpstr>EVIDENCIAS DE POLITICA DE PARTIPACION SOCIAL Resolución 2063 de 2017</vt:lpstr>
      <vt:lpstr>EVIDENCIA 1: DEFINICION RECURSO HUMANO acta 03 marzo 2022 del comité de seguridad del paciente se ratifica el talento humano responsable dar continuidad a la resolución 2063 de 2017</vt:lpstr>
      <vt:lpstr>ACTA 004 COMITÉ SEGURIDAD DEL PACIENTE:  ABRIL 2022 DESPLIEGUE Y APROPIACIÓN PPPSS</vt:lpstr>
      <vt:lpstr>PRESENTACION POLITICA PARCIPACIÓN SOCIAL</vt:lpstr>
      <vt:lpstr>LISTADO DE ASISTENCIA CHARLA DE DIVULGACIÓN Y APROPIACIÓN DE PPPSS RESOLUCIÓN 2063</vt:lpstr>
      <vt:lpstr>PLEGABLE DE DESPLIEGUE: SOCIALIZACIÓN Y APROPIACIÓN -PPS DIVULG DERECHOS Y DEBERES JULIO 2022</vt:lpstr>
      <vt:lpstr>FORMATO DE ENCUESTA EVALUACIÓN DE COMPRENSIÓN DE LOS DERECHOS Y DEBERES. REDES SOCIALES Y BUZON DE SUGERENCIAS</vt:lpstr>
      <vt:lpstr>CHARLAS POR UN FUTURO SIN CANCER DE CUELLO UTERINO:   10 JULIO,  4 NOVIEMBRE, 20 DICIEMBRE  2022</vt:lpstr>
      <vt:lpstr>Por un futuro sin cáncer de cuello uterino</vt:lpstr>
      <vt:lpstr>Presentación de PowerPoint</vt:lpstr>
      <vt:lpstr>Presentación de PowerPoint</vt:lpstr>
      <vt:lpstr>Dando continuidad al acercamiento en los grupos de interés, y en la mejora continua de la fase preanalítica de la tamización de cáncer de cuello uterino el día 12 de septiembre 2022,  se hizo charla virtual con estudiantes de último semestre de medicina de la universidad Pontificia Bolivariana: </vt:lpstr>
      <vt:lpstr>Dando continuidad al acercamiento en los grupos de interés, y en la mejora continua de la fase preanalítica de la tamización de cáncer de cuello uterino el día 20 de diciembre 2022 se hizo charla virtual con hospitales de varios municipios de Antioquia.</vt:lpstr>
      <vt:lpstr>CAPACITACIÓN DERECHOS Y DEBERES</vt:lpstr>
      <vt:lpstr>Presentación de PowerPoint</vt:lpstr>
      <vt:lpstr>Presentación de PowerPoint</vt:lpstr>
      <vt:lpstr>Presentación de PowerPoint</vt:lpstr>
      <vt:lpstr> Control de manifestaciones de usuarios 2022</vt:lpstr>
      <vt:lpstr>Control de manifestaciones de usuarios 2022</vt:lpstr>
      <vt:lpstr>Control de manifestaciones de usuarios 2022</vt:lpstr>
      <vt:lpstr>APERTURA DEL BUZÓN DE SUGERENCIA, EN PRESENCIA DE ALGUIEN EXTERNO A LA INSTITUCIÓN</vt:lpstr>
      <vt:lpstr>Presentación de PowerPoint</vt:lpstr>
      <vt:lpstr>DESARROLLO TECNOLOGICO:  MARZO 2022</vt:lpstr>
      <vt:lpstr>DESARROLLO TECNOLOGICO:  MARZO 2022</vt:lpstr>
      <vt:lpstr>DESARROLLO TECNOLOGICO:  LICENCIAS MARZO 2022</vt:lpstr>
      <vt:lpstr>Presentación de PowerPoint</vt:lpstr>
      <vt:lpstr>Presentación de PowerPoint</vt:lpstr>
      <vt:lpstr>Presentación de PowerPoint</vt:lpstr>
      <vt:lpstr>Presentación de PowerPoint</vt:lpstr>
      <vt:lpstr>GRACIAS </vt:lpstr>
    </vt:vector>
  </TitlesOfParts>
  <Company>InKulpado666</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EVIDENCIAS DE POLITICA DE PARTIPACION SOCIAL Resolución 2063 de 2017</dc:title>
  <dc:creator>Usuario</dc:creator>
  <cp:lastModifiedBy>Usuario</cp:lastModifiedBy>
  <cp:revision>114</cp:revision>
  <dcterms:created xsi:type="dcterms:W3CDTF">2021-02-12T10:59:52Z</dcterms:created>
  <dcterms:modified xsi:type="dcterms:W3CDTF">2023-01-23T18:10:59Z</dcterms:modified>
</cp:coreProperties>
</file>